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58FC-8911-4304-A390-046A1F1B9587}" type="datetimeFigureOut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371B3-43B7-4929-B471-1EBA23FF0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98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03C10-DF57-4F8F-A50F-EE330E8B8FE1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7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6AD7-DFA3-4C19-956C-023C9E1BE8BD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8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CE4ED-5A5C-4F0A-AF04-11A72927813E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0E3F8-F1F8-4109-83ED-B8308E74D310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69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C46EA-9977-4D85-8D55-E90019E2E873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9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C6C9-05FD-4B26-B5A1-6F7AC7E39B3D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41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9FCF-2214-4E7A-9AC1-9C7EBDC8B040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0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FFD0-C624-4DC9-BC39-76625C868318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7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44FA-BD1F-4A82-97E3-C070FCB7CC68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6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2C8D-71A8-4E8D-B022-C493525CA225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26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2D0A-ED0F-4D7E-A1C2-68B4B3820B2D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7016F-208B-4C48-85C6-4396AD7B709C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1C9E5-F7D0-4FF0-A341-6A57D5CBF8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69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ko-kr/photo/1404823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1EA8F-3F7A-461B-835B-115733F10206}"/>
              </a:ext>
            </a:extLst>
          </p:cNvPr>
          <p:cNvSpPr txBox="1"/>
          <p:nvPr/>
        </p:nvSpPr>
        <p:spPr>
          <a:xfrm>
            <a:off x="1983828" y="1995117"/>
            <a:ext cx="8224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j-ea"/>
                <a:ea typeface="+mj-ea"/>
              </a:rPr>
              <a:t>14.9 </a:t>
            </a:r>
            <a:r>
              <a:rPr lang="ko-KR" altLang="en-US" sz="4000" dirty="0">
                <a:latin typeface="+mj-ea"/>
                <a:ea typeface="+mj-ea"/>
              </a:rPr>
              <a:t>객체 탐지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E91BD-6A40-456A-BBAB-7982B583B248}"/>
              </a:ext>
            </a:extLst>
          </p:cNvPr>
          <p:cNvSpPr txBox="1"/>
          <p:nvPr/>
        </p:nvSpPr>
        <p:spPr>
          <a:xfrm>
            <a:off x="2719552" y="4154998"/>
            <a:ext cx="675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2021-04-25 </a:t>
            </a:r>
            <a:r>
              <a:rPr lang="ko-KR" altLang="en-US" sz="2400" dirty="0"/>
              <a:t>백관구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FDBA35-37B2-46AE-BB92-4488E71A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3F3D-EF36-48C6-BB6D-A09C9E803943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0B7C6C-B287-4D6E-859B-723BF1CD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6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8DB4C5-877D-4E33-B8CB-DB6FE5AE472E}"/>
              </a:ext>
            </a:extLst>
          </p:cNvPr>
          <p:cNvSpPr txBox="1"/>
          <p:nvPr/>
        </p:nvSpPr>
        <p:spPr>
          <a:xfrm>
            <a:off x="346840" y="86710"/>
            <a:ext cx="583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14.9. </a:t>
            </a:r>
            <a:r>
              <a:rPr lang="ko-KR" altLang="en-US" sz="2400" dirty="0">
                <a:latin typeface="+mj-ea"/>
                <a:ea typeface="+mj-ea"/>
              </a:rPr>
              <a:t>객체 탐지</a:t>
            </a:r>
            <a:r>
              <a:rPr lang="en-US" altLang="ko-KR" sz="2400" dirty="0">
                <a:latin typeface="+mj-ea"/>
                <a:ea typeface="+mj-ea"/>
              </a:rPr>
              <a:t>(Object detection)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82852-F087-4D0F-890C-6AE90C510975}"/>
              </a:ext>
            </a:extLst>
          </p:cNvPr>
          <p:cNvSpPr txBox="1"/>
          <p:nvPr/>
        </p:nvSpPr>
        <p:spPr>
          <a:xfrm>
            <a:off x="346840" y="903099"/>
            <a:ext cx="1150882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/>
              <a:t>정의</a:t>
            </a:r>
            <a:r>
              <a:rPr lang="en-US" altLang="ko-KR" dirty="0"/>
              <a:t>: </a:t>
            </a:r>
            <a:r>
              <a:rPr lang="ko-KR" altLang="en-US" dirty="0"/>
              <a:t>하나의 이미지에서 여러 물체를 분류하고 위치를 추정하는 작업</a:t>
            </a:r>
            <a:endParaRPr lang="en-US" altLang="ko-KR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어떤 객체</a:t>
            </a:r>
            <a:r>
              <a:rPr lang="en-US" altLang="ko-KR" b="1" dirty="0">
                <a:solidFill>
                  <a:schemeClr val="accent1"/>
                </a:solidFill>
              </a:rPr>
              <a:t>(label)</a:t>
            </a:r>
            <a:r>
              <a:rPr lang="ko-KR" altLang="en-US" dirty="0"/>
              <a:t>가 </a:t>
            </a:r>
            <a:r>
              <a:rPr lang="ko-KR" altLang="en-US" b="1" dirty="0">
                <a:solidFill>
                  <a:schemeClr val="accent1"/>
                </a:solidFill>
              </a:rPr>
              <a:t>어디</a:t>
            </a:r>
            <a:r>
              <a:rPr lang="en-US" altLang="ko-KR" b="1" dirty="0">
                <a:solidFill>
                  <a:schemeClr val="accent1"/>
                </a:solidFill>
              </a:rPr>
              <a:t>(x, y)</a:t>
            </a:r>
            <a:r>
              <a:rPr lang="ko-KR" altLang="en-US" dirty="0"/>
              <a:t>에 </a:t>
            </a:r>
            <a:r>
              <a:rPr lang="ko-KR" altLang="en-US" b="1" dirty="0">
                <a:solidFill>
                  <a:schemeClr val="accent1"/>
                </a:solidFill>
              </a:rPr>
              <a:t>어느 크기</a:t>
            </a:r>
            <a:r>
              <a:rPr lang="en-US" altLang="ko-KR" b="1" dirty="0">
                <a:solidFill>
                  <a:schemeClr val="accent1"/>
                </a:solidFill>
              </a:rPr>
              <a:t>(w, h)</a:t>
            </a:r>
            <a:r>
              <a:rPr lang="ko-KR" altLang="en-US" dirty="0"/>
              <a:t>로 존재하는지 찾는 작업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/>
              <a:t>종류</a:t>
            </a:r>
            <a:r>
              <a:rPr lang="en-US" altLang="ko-KR" dirty="0"/>
              <a:t>: NMS (Non-Maximum Suppression), FCN (Fully Convolutional Network), YOLO (You Only Look Once),</a:t>
            </a:r>
            <a:r>
              <a:rPr lang="ko-KR" altLang="en-US" dirty="0"/>
              <a:t> </a:t>
            </a:r>
            <a:r>
              <a:rPr lang="en-US" altLang="ko-KR" dirty="0"/>
              <a:t>SSD (Single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Detector), R-CNN (Regional CNN)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987C630-E570-4391-BC4D-5716F806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AB35-E331-47C9-A40F-6369543D6413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83DCC0-0984-4D99-BCBE-DE813CF3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9EF50C-01C7-429B-8319-2B7D6DCE63A8}"/>
              </a:ext>
            </a:extLst>
          </p:cNvPr>
          <p:cNvGrpSpPr/>
          <p:nvPr/>
        </p:nvGrpSpPr>
        <p:grpSpPr>
          <a:xfrm>
            <a:off x="2071764" y="2411204"/>
            <a:ext cx="8048472" cy="3876999"/>
            <a:chOff x="2071764" y="3121475"/>
            <a:chExt cx="8048472" cy="38769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34CA38-5939-4567-977C-18CED3E5A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40"/>
            <a:stretch/>
          </p:blipFill>
          <p:spPr>
            <a:xfrm>
              <a:off x="2071764" y="3121475"/>
              <a:ext cx="8048472" cy="36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0F27B1-F1FA-4DFE-80E8-8733D9C915EF}"/>
                </a:ext>
              </a:extLst>
            </p:cNvPr>
            <p:cNvSpPr txBox="1"/>
            <p:nvPr/>
          </p:nvSpPr>
          <p:spPr>
            <a:xfrm>
              <a:off x="4444650" y="6721475"/>
              <a:ext cx="5675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4"/>
                  </a:solidFill>
                </a:rPr>
                <a:t>https://mj-lahong.tistory.com/84</a:t>
              </a:r>
              <a:endParaRPr lang="ko-KR" altLang="en-US" sz="12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196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7FB83C-E375-453A-8254-14F87352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44FA-BD1F-4A82-97E3-C070FCB7CC68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3FAAC2-E550-47B9-AA95-AA7EB23A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A7DD1-8500-4194-A9D2-78820364258D}"/>
              </a:ext>
            </a:extLst>
          </p:cNvPr>
          <p:cNvSpPr txBox="1"/>
          <p:nvPr/>
        </p:nvSpPr>
        <p:spPr>
          <a:xfrm>
            <a:off x="346840" y="86710"/>
            <a:ext cx="1151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14.9. </a:t>
            </a:r>
            <a:r>
              <a:rPr lang="ko-KR" altLang="en-US" sz="2400" dirty="0" err="1">
                <a:latin typeface="+mj-ea"/>
                <a:ea typeface="+mj-ea"/>
              </a:rPr>
              <a:t>비최대값</a:t>
            </a:r>
            <a:r>
              <a:rPr lang="ko-KR" altLang="en-US" sz="2400" dirty="0">
                <a:latin typeface="+mj-ea"/>
                <a:ea typeface="+mj-ea"/>
              </a:rPr>
              <a:t> 억제 알고리즘</a:t>
            </a:r>
            <a:r>
              <a:rPr lang="en-US" altLang="ko-KR" sz="2400" dirty="0">
                <a:latin typeface="+mj-ea"/>
                <a:ea typeface="+mj-ea"/>
              </a:rPr>
              <a:t>(Non-Maximum Suppression; NMS)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FD3C4-D5EE-4B0E-99C6-6C767D9EF93C}"/>
              </a:ext>
            </a:extLst>
          </p:cNvPr>
          <p:cNvSpPr txBox="1"/>
          <p:nvPr/>
        </p:nvSpPr>
        <p:spPr>
          <a:xfrm>
            <a:off x="346841" y="903099"/>
            <a:ext cx="5760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다른 위치에서 동일한 물체를 여러 번 감지하는 경우</a:t>
            </a:r>
            <a:r>
              <a:rPr lang="en-US" altLang="ko-KR" dirty="0"/>
              <a:t>, </a:t>
            </a:r>
            <a:r>
              <a:rPr lang="ko-KR" altLang="en-US" dirty="0"/>
              <a:t>불필요한 </a:t>
            </a:r>
            <a:r>
              <a:rPr lang="ko-KR" altLang="en-US" dirty="0" err="1"/>
              <a:t>바운딩</a:t>
            </a:r>
            <a:r>
              <a:rPr lang="ko-KR" altLang="en-US" dirty="0"/>
              <a:t> 박스</a:t>
            </a:r>
            <a:r>
              <a:rPr lang="en-US" altLang="ko-KR" dirty="0"/>
              <a:t>(</a:t>
            </a:r>
            <a:r>
              <a:rPr lang="en-US" altLang="ko-KR" dirty="0" err="1"/>
              <a:t>bbox</a:t>
            </a:r>
            <a:r>
              <a:rPr lang="en-US" altLang="ko-KR" dirty="0"/>
              <a:t>)</a:t>
            </a:r>
            <a:r>
              <a:rPr lang="ko-KR" altLang="en-US" dirty="0"/>
              <a:t>를 제거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/>
              <a:t>원리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가장 스코어가 높은 </a:t>
            </a:r>
            <a:r>
              <a:rPr lang="en-US" altLang="ko-KR" b="1" dirty="0" err="1">
                <a:solidFill>
                  <a:schemeClr val="accent1"/>
                </a:solidFill>
              </a:rPr>
              <a:t>bbox</a:t>
            </a:r>
            <a:r>
              <a:rPr lang="ko-KR" altLang="en-US" b="1" dirty="0">
                <a:solidFill>
                  <a:schemeClr val="accent1"/>
                </a:solidFill>
              </a:rPr>
              <a:t>만 남기고 나머지를 제거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/>
              <a:t>과정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 dirty="0"/>
              <a:t>존재여부 점수 출력</a:t>
            </a:r>
            <a:r>
              <a:rPr lang="en-US" altLang="ko-KR" dirty="0"/>
              <a:t>: </a:t>
            </a:r>
            <a:r>
              <a:rPr lang="ko-KR" altLang="en-US" dirty="0"/>
              <a:t>객체가 이미지에 존재하는지 확률을 추정</a:t>
            </a:r>
            <a:r>
              <a:rPr lang="en-US" altLang="ko-KR" dirty="0"/>
              <a:t>(Sigmoid</a:t>
            </a:r>
            <a:r>
              <a:rPr lang="ko-KR" altLang="en-US" dirty="0"/>
              <a:t> 사용</a:t>
            </a:r>
            <a:r>
              <a:rPr lang="en-US" altLang="ko-KR" dirty="0"/>
              <a:t>)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 dirty="0"/>
              <a:t>존재여부 점수가 </a:t>
            </a:r>
            <a:r>
              <a:rPr lang="ko-KR" altLang="en-US" dirty="0" err="1"/>
              <a:t>임계값</a:t>
            </a:r>
            <a:r>
              <a:rPr lang="ko-KR" altLang="en-US" dirty="0"/>
              <a:t> 이하인 </a:t>
            </a:r>
            <a:r>
              <a:rPr lang="en-US" altLang="ko-KR" dirty="0" err="1"/>
              <a:t>bbox</a:t>
            </a:r>
            <a:r>
              <a:rPr lang="ko-KR" altLang="en-US" dirty="0"/>
              <a:t>를 제거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 dirty="0"/>
              <a:t>존재여부 점수가 가장 높은 </a:t>
            </a:r>
            <a:r>
              <a:rPr lang="en-US" altLang="ko-KR" dirty="0" err="1"/>
              <a:t>bbox</a:t>
            </a:r>
            <a:r>
              <a:rPr lang="en-US" altLang="ko-KR" dirty="0"/>
              <a:t> </a:t>
            </a:r>
            <a:r>
              <a:rPr lang="ko-KR" altLang="en-US" dirty="0"/>
              <a:t>탐색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 dirty="0"/>
              <a:t>위 </a:t>
            </a:r>
            <a:r>
              <a:rPr lang="en-US" altLang="ko-KR" dirty="0" err="1"/>
              <a:t>bbox</a:t>
            </a:r>
            <a:r>
              <a:rPr lang="ko-KR" altLang="en-US" dirty="0"/>
              <a:t>와 많이 중첩된</a:t>
            </a:r>
            <a:r>
              <a:rPr lang="en-US" altLang="ko-KR" dirty="0"/>
              <a:t>(</a:t>
            </a:r>
            <a:r>
              <a:rPr lang="en-US" altLang="ko-KR" dirty="0" err="1"/>
              <a:t>IoU</a:t>
            </a:r>
            <a:r>
              <a:rPr lang="en-US" altLang="ko-KR" dirty="0"/>
              <a:t>) </a:t>
            </a:r>
            <a:r>
              <a:rPr lang="ko-KR" altLang="en-US" dirty="0"/>
              <a:t>다른 </a:t>
            </a:r>
            <a:r>
              <a:rPr lang="en-US" altLang="ko-KR" dirty="0" err="1"/>
              <a:t>bbox</a:t>
            </a:r>
            <a:r>
              <a:rPr lang="ko-KR" altLang="en-US" dirty="0"/>
              <a:t>를 제거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 dirty="0"/>
              <a:t>제거할 </a:t>
            </a:r>
            <a:r>
              <a:rPr lang="en-US" altLang="ko-KR" dirty="0" err="1"/>
              <a:t>bbox</a:t>
            </a:r>
            <a:r>
              <a:rPr lang="ko-KR" altLang="en-US" dirty="0"/>
              <a:t>가 없을 때까지 반복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객체마다 반복 계산해야 하므로 속도가 </a:t>
            </a:r>
            <a:r>
              <a:rPr lang="ko-KR" altLang="en-US" b="1" dirty="0">
                <a:solidFill>
                  <a:schemeClr val="accent1"/>
                </a:solidFill>
              </a:rPr>
              <a:t>느림</a:t>
            </a:r>
            <a:endParaRPr lang="en-US" altLang="ko-KR" b="1" dirty="0">
              <a:solidFill>
                <a:schemeClr val="accent1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대신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비교적 빠른 완전 </a:t>
            </a:r>
            <a:r>
              <a:rPr lang="ko-KR" altLang="en-US" dirty="0" err="1">
                <a:sym typeface="Wingdings" panose="05000000000000000000" pitchFamily="2" charset="2"/>
              </a:rPr>
              <a:t>합성곱</a:t>
            </a:r>
            <a:r>
              <a:rPr lang="ko-KR" altLang="en-US" dirty="0">
                <a:sym typeface="Wingdings" panose="05000000000000000000" pitchFamily="2" charset="2"/>
              </a:rPr>
              <a:t> 신경망</a:t>
            </a:r>
            <a:r>
              <a:rPr lang="en-US" altLang="ko-KR" dirty="0">
                <a:sym typeface="Wingdings" panose="05000000000000000000" pitchFamily="2" charset="2"/>
              </a:rPr>
              <a:t>(FCN)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2AD625-7F01-46C0-8FA6-87E1A58BF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96" y="3436883"/>
            <a:ext cx="5760000" cy="257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04A0E7-C1EA-4FF4-8839-D60E0CE1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196" y="903099"/>
            <a:ext cx="5760000" cy="20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8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C8FD6D-8DEC-4954-B2EE-806005B5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44FA-BD1F-4A82-97E3-C070FCB7CC68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065B0C-BABD-409D-826F-AAC5E446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D1E90-0C89-4606-9CCD-E5A05BC6114A}"/>
              </a:ext>
            </a:extLst>
          </p:cNvPr>
          <p:cNvSpPr txBox="1"/>
          <p:nvPr/>
        </p:nvSpPr>
        <p:spPr>
          <a:xfrm>
            <a:off x="346840" y="86710"/>
            <a:ext cx="1151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14.9.1. </a:t>
            </a:r>
            <a:r>
              <a:rPr lang="ko-KR" altLang="en-US" sz="2400" dirty="0">
                <a:latin typeface="+mj-ea"/>
                <a:ea typeface="+mj-ea"/>
              </a:rPr>
              <a:t>완전 </a:t>
            </a:r>
            <a:r>
              <a:rPr lang="ko-KR" altLang="en-US" sz="2400" dirty="0" err="1">
                <a:latin typeface="+mj-ea"/>
                <a:ea typeface="+mj-ea"/>
              </a:rPr>
              <a:t>합성곱</a:t>
            </a:r>
            <a:r>
              <a:rPr lang="ko-KR" altLang="en-US" sz="2400" dirty="0">
                <a:latin typeface="+mj-ea"/>
                <a:ea typeface="+mj-ea"/>
              </a:rPr>
              <a:t> 신경망</a:t>
            </a:r>
            <a:r>
              <a:rPr lang="en-US" altLang="ko-KR" sz="2400" dirty="0">
                <a:latin typeface="+mj-ea"/>
                <a:ea typeface="+mj-ea"/>
              </a:rPr>
              <a:t>(Fully Convolutional Network; FCN)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C2FA6-44CF-43D7-AD69-FDE436E4920C}"/>
              </a:ext>
            </a:extLst>
          </p:cNvPr>
          <p:cNvSpPr txBox="1"/>
          <p:nvPr/>
        </p:nvSpPr>
        <p:spPr>
          <a:xfrm>
            <a:off x="346839" y="903099"/>
            <a:ext cx="612490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dirty="0"/>
              <a:t>Fully</a:t>
            </a:r>
            <a:r>
              <a:rPr lang="ko-KR" altLang="en-US" dirty="0"/>
              <a:t> </a:t>
            </a:r>
            <a:r>
              <a:rPr lang="en-US" altLang="ko-KR" dirty="0"/>
              <a:t>Convolutional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Semantic</a:t>
            </a:r>
            <a:r>
              <a:rPr lang="ko-KR" altLang="en-US" dirty="0"/>
              <a:t> </a:t>
            </a:r>
            <a:r>
              <a:rPr lang="en-US" altLang="ko-KR" dirty="0"/>
              <a:t>Segmentation</a:t>
            </a:r>
            <a:r>
              <a:rPr lang="ko-KR" altLang="en-US" dirty="0"/>
              <a:t> </a:t>
            </a:r>
            <a:r>
              <a:rPr lang="en-US" altLang="ko-KR" dirty="0"/>
              <a:t>(Jonathan Long et al., 2015)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/>
              <a:t>특징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CNN </a:t>
            </a:r>
            <a:r>
              <a:rPr lang="ko-KR" altLang="en-US" dirty="0"/>
              <a:t>구조에서는 맨 위의 층이 밀집 층</a:t>
            </a:r>
            <a:r>
              <a:rPr lang="en-US" altLang="ko-KR" dirty="0"/>
              <a:t>(Dense layer)</a:t>
            </a:r>
            <a:r>
              <a:rPr lang="ko-KR" altLang="en-US" dirty="0"/>
              <a:t>였지만</a:t>
            </a:r>
            <a:r>
              <a:rPr lang="en-US" altLang="ko-KR" dirty="0"/>
              <a:t>, </a:t>
            </a:r>
            <a:r>
              <a:rPr lang="ko-KR" altLang="en-US" dirty="0"/>
              <a:t>이 또한 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(Convolutional layer)</a:t>
            </a:r>
            <a:r>
              <a:rPr lang="ko-KR" altLang="en-US" dirty="0"/>
              <a:t>으로 바꿔 오직 </a:t>
            </a:r>
            <a:r>
              <a:rPr lang="ko-KR" altLang="en-US" dirty="0" err="1"/>
              <a:t>합성곱</a:t>
            </a:r>
            <a:r>
              <a:rPr lang="ko-KR" altLang="en-US" dirty="0"/>
              <a:t> 층으로만 구성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 dirty="0"/>
              <a:t>입력 이미지를 패치 단위로 분석하지 않고</a:t>
            </a:r>
            <a:r>
              <a:rPr lang="en-US" altLang="ko-KR" dirty="0"/>
              <a:t>, </a:t>
            </a:r>
            <a:r>
              <a:rPr lang="ko-KR" altLang="en-US" dirty="0"/>
              <a:t>한번에 처리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altLang="ko-KR" dirty="0"/>
              <a:t>NMS</a:t>
            </a:r>
            <a:r>
              <a:rPr lang="ko-KR" altLang="en-US" dirty="0"/>
              <a:t>에 대한 연산이 줄어들어 학습 속도가 빠름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 err="1"/>
              <a:t>합성곱</a:t>
            </a:r>
            <a:r>
              <a:rPr lang="ko-KR" altLang="en-US" dirty="0"/>
              <a:t> 층의 장점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 b="1" dirty="0">
                <a:solidFill>
                  <a:schemeClr val="accent1"/>
                </a:solidFill>
              </a:rPr>
              <a:t>어떤 크기의 이미지</a:t>
            </a:r>
            <a:r>
              <a:rPr lang="ko-KR" altLang="en-US" dirty="0"/>
              <a:t>도 처리할 수 있음</a:t>
            </a:r>
            <a:endParaRPr lang="en-US" altLang="ko-KR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 b="1" dirty="0">
                <a:solidFill>
                  <a:schemeClr val="accent1"/>
                </a:solidFill>
              </a:rPr>
              <a:t>위치 정보를 유지</a:t>
            </a:r>
            <a:r>
              <a:rPr lang="ko-KR" altLang="en-US" dirty="0"/>
              <a:t>할 수 있음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91A03CE-5235-4A19-9701-0F6537EB7FB4}"/>
              </a:ext>
            </a:extLst>
          </p:cNvPr>
          <p:cNvGrpSpPr/>
          <p:nvPr/>
        </p:nvGrpSpPr>
        <p:grpSpPr>
          <a:xfrm>
            <a:off x="6105196" y="1731997"/>
            <a:ext cx="5760000" cy="3829303"/>
            <a:chOff x="5285278" y="2417797"/>
            <a:chExt cx="5760000" cy="382930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202E55A-E15F-4A0B-A848-6BFC6161D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278" y="2756351"/>
              <a:ext cx="5760000" cy="3152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A8B52F-23B0-4164-989A-81D9FD79ED03}"/>
                </a:ext>
              </a:extLst>
            </p:cNvPr>
            <p:cNvSpPr txBox="1"/>
            <p:nvPr/>
          </p:nvSpPr>
          <p:spPr>
            <a:xfrm>
              <a:off x="7191757" y="2417797"/>
              <a:ext cx="19470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</a:t>
              </a:r>
              <a:r>
                <a:rPr lang="ko-KR" altLang="en-US" sz="1600" dirty="0"/>
                <a:t>기존 </a:t>
              </a:r>
              <a:r>
                <a:rPr lang="en-US" altLang="ko-KR" sz="1600" dirty="0"/>
                <a:t>CNN&gt;</a:t>
              </a:r>
              <a:endParaRPr lang="ko-KR" altLang="en-US" sz="1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ABD918-51C4-4E87-8FDF-E5D15B09163B}"/>
                </a:ext>
              </a:extLst>
            </p:cNvPr>
            <p:cNvSpPr txBox="1"/>
            <p:nvPr/>
          </p:nvSpPr>
          <p:spPr>
            <a:xfrm>
              <a:off x="7191757" y="5908546"/>
              <a:ext cx="19470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&lt;FCN&gt;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095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8698B0-E19E-42B3-9C73-CEDFC48F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44FA-BD1F-4A82-97E3-C070FCB7CC68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92ADB5-F18A-46A8-BD8E-B498AD0A1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A18CE-9475-49C2-8DA2-E1FAA4F37E64}"/>
              </a:ext>
            </a:extLst>
          </p:cNvPr>
          <p:cNvSpPr txBox="1"/>
          <p:nvPr/>
        </p:nvSpPr>
        <p:spPr>
          <a:xfrm>
            <a:off x="346840" y="86710"/>
            <a:ext cx="1151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14.9.2. YOLO (You Only Look Once)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91D33-C78E-4C77-8AF7-9BB939657A3F}"/>
              </a:ext>
            </a:extLst>
          </p:cNvPr>
          <p:cNvSpPr txBox="1"/>
          <p:nvPr/>
        </p:nvSpPr>
        <p:spPr>
          <a:xfrm>
            <a:off x="346838" y="903099"/>
            <a:ext cx="115167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dirty="0"/>
              <a:t>You Only Look Once: Unified, Real-Time Object Detection (Joseph Redmon et al., 2016)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/>
              <a:t>이후 </a:t>
            </a:r>
            <a:r>
              <a:rPr lang="en-US" altLang="ko-KR" dirty="0"/>
              <a:t>2016</a:t>
            </a:r>
            <a:r>
              <a:rPr lang="ko-KR" altLang="en-US" dirty="0"/>
              <a:t>년에 </a:t>
            </a:r>
            <a:r>
              <a:rPr lang="en-US" altLang="ko-KR" dirty="0"/>
              <a:t>YOLOv2 </a:t>
            </a:r>
            <a:r>
              <a:rPr lang="en-US" altLang="ko-KR" dirty="0">
                <a:sym typeface="Wingdings" panose="05000000000000000000" pitchFamily="2" charset="2"/>
              </a:rPr>
              <a:t> 2018</a:t>
            </a:r>
            <a:r>
              <a:rPr lang="ko-KR" altLang="en-US" dirty="0">
                <a:sym typeface="Wingdings" panose="05000000000000000000" pitchFamily="2" charset="2"/>
              </a:rPr>
              <a:t>년에 </a:t>
            </a:r>
            <a:r>
              <a:rPr lang="en-US" altLang="ko-KR" dirty="0">
                <a:sym typeface="Wingdings" panose="05000000000000000000" pitchFamily="2" charset="2"/>
              </a:rPr>
              <a:t>YOLOv3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b="1" dirty="0">
                <a:solidFill>
                  <a:schemeClr val="accent1"/>
                </a:solidFill>
              </a:rPr>
              <a:t>매우 빠른 객체 탐지</a:t>
            </a:r>
            <a:r>
              <a:rPr lang="ko-KR" altLang="en-US" dirty="0"/>
              <a:t> 알고리즘</a:t>
            </a:r>
            <a:endParaRPr lang="en-US" altLang="ko-KR" dirty="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영상에도 실시간으로 적용 가능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5D37BE-2D84-4E37-A62B-05B8D05D1EF5}"/>
              </a:ext>
            </a:extLst>
          </p:cNvPr>
          <p:cNvGrpSpPr/>
          <p:nvPr/>
        </p:nvGrpSpPr>
        <p:grpSpPr>
          <a:xfrm>
            <a:off x="1847450" y="2756350"/>
            <a:ext cx="8497100" cy="3876999"/>
            <a:chOff x="1847450" y="2756350"/>
            <a:chExt cx="8497100" cy="3876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AC9E917-3244-4F25-AE4C-01B9D875A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450" y="2756350"/>
              <a:ext cx="8497100" cy="360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E45085-9ABC-4DD3-A5E4-D70571138860}"/>
                </a:ext>
              </a:extLst>
            </p:cNvPr>
            <p:cNvSpPr txBox="1"/>
            <p:nvPr/>
          </p:nvSpPr>
          <p:spPr>
            <a:xfrm>
              <a:off x="4590650" y="6356350"/>
              <a:ext cx="5675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accent4"/>
                  </a:solidFill>
                </a:rPr>
                <a:t>https://arxiv.org/pdf/1506.02640.pdf</a:t>
              </a:r>
              <a:endParaRPr lang="ko-KR" altLang="en-US" sz="12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025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334B47-8CFA-48E8-8D06-C0E672DD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44FA-BD1F-4A82-97E3-C070FCB7CC68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2AECDF-FC7B-4F52-B7D9-02455440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7A33D-2FB6-4167-96E6-D7ECD9CD8AC0}"/>
              </a:ext>
            </a:extLst>
          </p:cNvPr>
          <p:cNvSpPr txBox="1"/>
          <p:nvPr/>
        </p:nvSpPr>
        <p:spPr>
          <a:xfrm>
            <a:off x="346840" y="86710"/>
            <a:ext cx="1151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14.9.2. YOLOv3 (You Only Look Once version 3)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9207C-BD46-46BE-A41B-1A34E44CDFB8}"/>
              </a:ext>
            </a:extLst>
          </p:cNvPr>
          <p:cNvSpPr txBox="1"/>
          <p:nvPr/>
        </p:nvSpPr>
        <p:spPr>
          <a:xfrm>
            <a:off x="346838" y="903099"/>
            <a:ext cx="8505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특징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ko-KR" altLang="en-US" dirty="0">
                <a:sym typeface="Wingdings" panose="05000000000000000000" pitchFamily="2" charset="2"/>
              </a:rPr>
              <a:t> 중심의 상대 좌표를 예측</a:t>
            </a:r>
            <a:r>
              <a:rPr lang="en-US" altLang="ko-KR" dirty="0">
                <a:sym typeface="Wingdings" panose="05000000000000000000" pitchFamily="2" charset="2"/>
              </a:rPr>
              <a:t>: (0,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0)</a:t>
            </a:r>
            <a:r>
              <a:rPr lang="ko-KR" altLang="en-US" dirty="0">
                <a:sym typeface="Wingdings" panose="05000000000000000000" pitchFamily="2" charset="2"/>
              </a:rPr>
              <a:t>은 왼쪽 위</a:t>
            </a:r>
            <a:r>
              <a:rPr lang="en-US" altLang="ko-KR" dirty="0">
                <a:sym typeface="Wingdings" panose="05000000000000000000" pitchFamily="2" charset="2"/>
              </a:rPr>
              <a:t>, (1, 1)</a:t>
            </a:r>
            <a:r>
              <a:rPr lang="ko-KR" altLang="en-US" dirty="0">
                <a:sym typeface="Wingdings" panose="05000000000000000000" pitchFamily="2" charset="2"/>
              </a:rPr>
              <a:t>은 오른쪽 아래를 의미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앵커 박스</a:t>
            </a:r>
            <a:r>
              <a:rPr lang="en-US" altLang="ko-KR" dirty="0">
                <a:sym typeface="Wingdings" panose="05000000000000000000" pitchFamily="2" charset="2"/>
              </a:rPr>
              <a:t>(Anchor box):</a:t>
            </a:r>
            <a:r>
              <a:rPr lang="ko-KR" altLang="en-US" dirty="0">
                <a:sym typeface="Wingdings" panose="05000000000000000000" pitchFamily="2" charset="2"/>
              </a:rPr>
              <a:t> 신경망 훈련 전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대표적인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ko-KR" altLang="en-US" dirty="0">
                <a:sym typeface="Wingdings" panose="05000000000000000000" pitchFamily="2" charset="2"/>
              </a:rPr>
              <a:t> 크기를 탐색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k-</a:t>
            </a:r>
            <a:r>
              <a:rPr lang="ko-KR" altLang="en-US" dirty="0">
                <a:sym typeface="Wingdings" panose="05000000000000000000" pitchFamily="2" charset="2"/>
              </a:rPr>
              <a:t>평균 알고리즘을 사용해 </a:t>
            </a: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ko-KR" altLang="en-US" dirty="0">
                <a:sym typeface="Wingdings" panose="05000000000000000000" pitchFamily="2" charset="2"/>
              </a:rPr>
              <a:t>의 높이와 너비의 전형적인 비율을 추적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ko-KR" altLang="en-US" dirty="0">
                <a:sym typeface="Wingdings" panose="05000000000000000000" pitchFamily="2" charset="2"/>
              </a:rPr>
              <a:t>예시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훈련 이미지에 많은 보행자가 있다면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앵커 박스들 중 하나는 전형적인 보행자의 크기를 반영할 것임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높이 </a:t>
            </a:r>
            <a:r>
              <a:rPr lang="en-US" altLang="ko-KR" dirty="0">
                <a:sym typeface="Wingdings" panose="05000000000000000000" pitchFamily="2" charset="2"/>
              </a:rPr>
              <a:t>100</a:t>
            </a:r>
            <a:r>
              <a:rPr lang="ko-KR" altLang="en-US" dirty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너비 </a:t>
            </a:r>
            <a:r>
              <a:rPr lang="en-US" altLang="ko-KR" dirty="0">
                <a:sym typeface="Wingdings" panose="05000000000000000000" pitchFamily="2" charset="2"/>
              </a:rPr>
              <a:t>50</a:t>
            </a:r>
            <a:r>
              <a:rPr lang="ko-KR" altLang="en-US" dirty="0">
                <a:sym typeface="Wingdings" panose="05000000000000000000" pitchFamily="2" charset="2"/>
              </a:rPr>
              <a:t>픽셀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altLang="ko-KR" dirty="0" err="1">
                <a:sym typeface="Wingdings" panose="05000000000000000000" pitchFamily="2" charset="2"/>
              </a:rPr>
              <a:t>bbox</a:t>
            </a:r>
            <a:r>
              <a:rPr lang="ko-KR" altLang="en-US" dirty="0">
                <a:sym typeface="Wingdings" panose="05000000000000000000" pitchFamily="2" charset="2"/>
              </a:rPr>
              <a:t>의 높이와 너비를 보행자 크기의 비율에 맞게 스케일을 조정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다양한 크기의 이미지 사용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신경망이 학습하는 동안 랜덤하게 새로운 이미지 크기를 선택</a:t>
            </a:r>
            <a:r>
              <a:rPr lang="en-US" altLang="ko-KR" dirty="0">
                <a:sym typeface="Wingdings" panose="05000000000000000000" pitchFamily="2" charset="2"/>
              </a:rPr>
              <a:t>(330X330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608X608 </a:t>
            </a:r>
            <a:r>
              <a:rPr lang="ko-KR" altLang="en-US" dirty="0">
                <a:sym typeface="Wingdings" panose="05000000000000000000" pitchFamily="2" charset="2"/>
              </a:rPr>
              <a:t>픽셀까지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다양한 스케일의 객체를 감지하도록 학습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트레이드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ko-KR" altLang="en-US" dirty="0">
                <a:sym typeface="Wingdings" panose="05000000000000000000" pitchFamily="2" charset="2"/>
              </a:rPr>
              <a:t>오프</a:t>
            </a:r>
            <a:r>
              <a:rPr lang="en-US" altLang="ko-KR" dirty="0">
                <a:sym typeface="Wingdings" panose="05000000000000000000" pitchFamily="2" charset="2"/>
              </a:rPr>
              <a:t>(Trade-off): </a:t>
            </a:r>
            <a:r>
              <a:rPr lang="ko-KR" altLang="en-US" dirty="0">
                <a:sym typeface="Wingdings" panose="05000000000000000000" pitchFamily="2" charset="2"/>
              </a:rPr>
              <a:t>스케일 </a:t>
            </a:r>
            <a:r>
              <a:rPr lang="en-US" altLang="ko-KR" dirty="0" err="1">
                <a:sym typeface="Wingdings" panose="05000000000000000000" pitchFamily="2" charset="2"/>
              </a:rPr>
              <a:t>v.s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정확도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b="1" dirty="0">
                <a:solidFill>
                  <a:schemeClr val="accent1"/>
                </a:solidFill>
                <a:sym typeface="Wingdings" panose="05000000000000000000" pitchFamily="2" charset="2"/>
              </a:rPr>
              <a:t>https://github.com/zzh8829/yolov3-tf2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YOLOv3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TensorFlow</a:t>
            </a:r>
            <a:r>
              <a:rPr lang="ko-KR" altLang="en-US" dirty="0">
                <a:sym typeface="Wingdings" panose="05000000000000000000" pitchFamily="2" charset="2"/>
              </a:rPr>
              <a:t>로 구현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9772FE5-836A-4698-98B1-D4D90232CD35}"/>
              </a:ext>
            </a:extLst>
          </p:cNvPr>
          <p:cNvGrpSpPr/>
          <p:nvPr/>
        </p:nvGrpSpPr>
        <p:grpSpPr>
          <a:xfrm>
            <a:off x="8755014" y="903099"/>
            <a:ext cx="3108538" cy="2477108"/>
            <a:chOff x="7843240" y="939093"/>
            <a:chExt cx="3108538" cy="247710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B130D9A-DFC1-4B07-AD91-2FE751990B2E}"/>
                </a:ext>
              </a:extLst>
            </p:cNvPr>
            <p:cNvSpPr/>
            <p:nvPr/>
          </p:nvSpPr>
          <p:spPr>
            <a:xfrm>
              <a:off x="8497509" y="1277647"/>
              <a:ext cx="1800000" cy="18000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5181FC-ABF7-4A98-A69E-9EC456F47E9D}"/>
                </a:ext>
              </a:extLst>
            </p:cNvPr>
            <p:cNvSpPr txBox="1"/>
            <p:nvPr/>
          </p:nvSpPr>
          <p:spPr>
            <a:xfrm>
              <a:off x="7843240" y="939093"/>
              <a:ext cx="654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/>
                <a:t>(0, 0)</a:t>
              </a:r>
              <a:endParaRPr lang="ko-KR" alt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468852-5CD3-4EF5-BAEF-DF618E27F455}"/>
                </a:ext>
              </a:extLst>
            </p:cNvPr>
            <p:cNvSpPr txBox="1"/>
            <p:nvPr/>
          </p:nvSpPr>
          <p:spPr>
            <a:xfrm>
              <a:off x="10297509" y="3077647"/>
              <a:ext cx="654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(1, 1)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748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B56470-C89D-432B-B691-ECCF7BD2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44FA-BD1F-4A82-97E3-C070FCB7CC68}" type="datetime1">
              <a:rPr lang="ko-KR" altLang="en-US" smtClean="0"/>
              <a:t>2021-04-25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F8A4AD-5A22-4D44-9827-6BB80714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1C9E5-F7D0-4FF0-A341-6A57D5CBF84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8F08-4241-4628-8358-3FF050AAC9C6}"/>
              </a:ext>
            </a:extLst>
          </p:cNvPr>
          <p:cNvSpPr txBox="1"/>
          <p:nvPr/>
        </p:nvSpPr>
        <p:spPr>
          <a:xfrm>
            <a:off x="346840" y="86710"/>
            <a:ext cx="1151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추가</a:t>
            </a:r>
            <a:r>
              <a:rPr lang="en-US" altLang="ko-KR" sz="2400" dirty="0">
                <a:latin typeface="+mj-ea"/>
                <a:ea typeface="+mj-ea"/>
              </a:rPr>
              <a:t>. </a:t>
            </a:r>
            <a:r>
              <a:rPr lang="ko-KR" altLang="en-US" sz="2400" dirty="0">
                <a:latin typeface="+mj-ea"/>
                <a:ea typeface="+mj-ea"/>
              </a:rPr>
              <a:t>객체 탐지의 평가 지표 </a:t>
            </a:r>
            <a:r>
              <a:rPr lang="en-US" altLang="ko-KR" sz="2400" dirty="0" err="1">
                <a:latin typeface="+mj-ea"/>
                <a:ea typeface="+mj-ea"/>
              </a:rPr>
              <a:t>mAP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BFFDA-B9C0-4FEB-9332-55DD52A81830}"/>
              </a:ext>
            </a:extLst>
          </p:cNvPr>
          <p:cNvSpPr txBox="1"/>
          <p:nvPr/>
        </p:nvSpPr>
        <p:spPr>
          <a:xfrm>
            <a:off x="346838" y="903099"/>
            <a:ext cx="5760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Mean Average Precision (</a:t>
            </a:r>
            <a:r>
              <a:rPr lang="en-US" altLang="ko-KR" dirty="0" err="1">
                <a:sym typeface="Wingdings" panose="05000000000000000000" pitchFamily="2" charset="2"/>
              </a:rPr>
              <a:t>mAP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정밀도</a:t>
            </a:r>
            <a:r>
              <a:rPr lang="en-US" altLang="ko-KR" dirty="0">
                <a:sym typeface="Wingdings" panose="05000000000000000000" pitchFamily="2" charset="2"/>
              </a:rPr>
              <a:t>(precision)/</a:t>
            </a:r>
            <a:r>
              <a:rPr lang="ko-KR" altLang="en-US" dirty="0" err="1">
                <a:sym typeface="Wingdings" panose="05000000000000000000" pitchFamily="2" charset="2"/>
              </a:rPr>
              <a:t>재현율</a:t>
            </a:r>
            <a:r>
              <a:rPr lang="en-US" altLang="ko-KR" dirty="0">
                <a:sym typeface="Wingdings" panose="05000000000000000000" pitchFamily="2" charset="2"/>
              </a:rPr>
              <a:t>(recall)</a:t>
            </a:r>
            <a:r>
              <a:rPr lang="ko-KR" altLang="en-US" dirty="0">
                <a:sym typeface="Wingdings" panose="05000000000000000000" pitchFamily="2" charset="2"/>
              </a:rPr>
              <a:t>은 일반적으로 트레이드</a:t>
            </a:r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ko-KR" altLang="en-US" dirty="0">
                <a:sym typeface="Wingdings" panose="05000000000000000000" pitchFamily="2" charset="2"/>
              </a:rPr>
              <a:t>오프 관계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평균 정밀도</a:t>
            </a:r>
            <a:r>
              <a:rPr lang="en-US" altLang="ko-KR" b="1" dirty="0">
                <a:solidFill>
                  <a:schemeClr val="accent1"/>
                </a:solidFill>
                <a:sym typeface="Wingdings" panose="05000000000000000000" pitchFamily="2" charset="2"/>
              </a:rPr>
              <a:t>(Average Precision; AP)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오른쪽 아래 그림의 빨간색 선 아래의 넓이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두 개 이상의 클래스가 있는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각 클래스에 대해 </a:t>
            </a:r>
            <a:r>
              <a:rPr lang="en-US" altLang="ko-KR" dirty="0">
                <a:sym typeface="Wingdings" panose="05000000000000000000" pitchFamily="2" charset="2"/>
              </a:rPr>
              <a:t>AP</a:t>
            </a:r>
            <a:r>
              <a:rPr lang="ko-KR" altLang="en-US" dirty="0">
                <a:sym typeface="Wingdings" panose="05000000000000000000" pitchFamily="2" charset="2"/>
              </a:rPr>
              <a:t>를 계산한 다음 평균 </a:t>
            </a:r>
            <a:r>
              <a:rPr lang="en-US" altLang="ko-KR" dirty="0">
                <a:sym typeface="Wingdings" panose="05000000000000000000" pitchFamily="2" charset="2"/>
              </a:rPr>
              <a:t>AP</a:t>
            </a:r>
            <a:r>
              <a:rPr lang="ko-KR" altLang="en-US" dirty="0">
                <a:sym typeface="Wingdings" panose="05000000000000000000" pitchFamily="2" charset="2"/>
              </a:rPr>
              <a:t>를 산출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ym typeface="Wingdings" panose="05000000000000000000" pitchFamily="2" charset="2"/>
              </a:rPr>
              <a:t>mAP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96DB33-7AA0-4BA3-9861-1210A054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552" y="548375"/>
            <a:ext cx="5760000" cy="27783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E1084FC-4093-4EA4-A917-4F3A3E3CF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552" y="3326729"/>
            <a:ext cx="277573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52193CE-DB70-499D-9D8D-241FE379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52" y="3326728"/>
            <a:ext cx="24878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E3E6D36-60D1-4DE2-A4D1-471994BC0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02" y="3866728"/>
            <a:ext cx="32275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40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Noto Sans">
      <a:majorFont>
        <a:latin typeface="Noto Sans"/>
        <a:ea typeface="Noto Sans KR Black"/>
        <a:cs typeface=""/>
      </a:majorFont>
      <a:minorFont>
        <a:latin typeface="Noto Sans"/>
        <a:ea typeface="Noto Sans K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</TotalTime>
  <Words>580</Words>
  <Application>Microsoft Office PowerPoint</Application>
  <PresentationFormat>와이드스크린</PresentationFormat>
  <Paragraphs>68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Noto Sans KR Black</vt:lpstr>
      <vt:lpstr>맑은 고딕</vt:lpstr>
      <vt:lpstr>Arial</vt:lpstr>
      <vt:lpstr>Noto Sans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 Kwan-Gu</dc:creator>
  <cp:lastModifiedBy>Baek Kwan-Gu</cp:lastModifiedBy>
  <cp:revision>208</cp:revision>
  <dcterms:created xsi:type="dcterms:W3CDTF">2021-04-25T06:33:57Z</dcterms:created>
  <dcterms:modified xsi:type="dcterms:W3CDTF">2021-04-25T10:05:07Z</dcterms:modified>
</cp:coreProperties>
</file>